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xmlns="" userId="Rose Malcolm" providerId="None"/>
      </p:ext>
    </p:extLst>
  </p:cmAuthor>
  <p:cmAuthor id="2" name="Rose Malcolm" initials="RM [2]" lastIdx="7" clrIdx="1">
    <p:extLst>
      <p:ext uri="{19B8F6BF-5375-455C-9EA6-DF929625EA0E}">
        <p15:presenceInfo xmlns:p15="http://schemas.microsoft.com/office/powerpoint/2012/main" xmlns="" userId="17c9fa32013483c0" providerId="Windows Live"/>
      </p:ext>
    </p:extLst>
  </p:cmAuthor>
  <p:cmAuthor id="3" name="Ramesh Sannareddy" initials="RS" lastIdx="7" clrIdx="2">
    <p:extLst>
      <p:ext uri="{19B8F6BF-5375-455C-9EA6-DF929625EA0E}">
        <p15:presenceInfo xmlns:p15="http://schemas.microsoft.com/office/powerpoint/2012/main" xmlns=""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xmlns=""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8" d="100"/>
          <a:sy n="78" d="100"/>
        </p:scale>
        <p:origin x="-1230"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2/22/2025</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875262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2/22/2025</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2/22/2025</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2/22/2025</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2/22/2025</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2/22/2025</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2/22/2025</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2/22/2025</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2/22/2025</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2/22/2025</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2/22/2025</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243894" y="4666270"/>
            <a:ext cx="2514600" cy="646331"/>
          </a:xfrm>
          <a:prstGeom prst="rect">
            <a:avLst/>
          </a:prstGeom>
          <a:noFill/>
        </p:spPr>
        <p:txBody>
          <a:bodyPr wrap="square" lIns="91440" tIns="45720" rIns="91440" bIns="45720" rtlCol="0" anchor="t">
            <a:spAutoFit/>
          </a:bodyPr>
          <a:lstStyle/>
          <a:p>
            <a:r>
              <a:rPr lang="en-US" dirty="0" err="1" smtClean="0">
                <a:solidFill>
                  <a:schemeClr val="bg2"/>
                </a:solidFill>
                <a:latin typeface="Abadi"/>
                <a:ea typeface="SF Pro" pitchFamily="2" charset="0"/>
                <a:cs typeface="SF Pro" pitchFamily="2" charset="0"/>
              </a:rPr>
              <a:t>Akibul</a:t>
            </a:r>
            <a:r>
              <a:rPr lang="en-US" dirty="0" smtClean="0">
                <a:solidFill>
                  <a:schemeClr val="bg2"/>
                </a:solidFill>
                <a:latin typeface="Abadi"/>
                <a:ea typeface="SF Pro" pitchFamily="2" charset="0"/>
                <a:cs typeface="SF Pro" pitchFamily="2" charset="0"/>
              </a:rPr>
              <a:t> </a:t>
            </a:r>
            <a:r>
              <a:rPr lang="en-US" dirty="0" err="1" smtClean="0">
                <a:solidFill>
                  <a:schemeClr val="bg2"/>
                </a:solidFill>
                <a:latin typeface="Abadi"/>
                <a:ea typeface="SF Pro" pitchFamily="2" charset="0"/>
                <a:cs typeface="SF Pro" pitchFamily="2" charset="0"/>
              </a:rPr>
              <a:t>Haque</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02/22/2025</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62074" y="1560576"/>
            <a:ext cx="10259494" cy="4616387"/>
          </a:xfrm>
          <a:prstGeom prst="rect">
            <a:avLst/>
          </a:prstGeom>
        </p:spPr>
        <p:txBody>
          <a:bodyPr/>
          <a:lstStyle/>
          <a:p>
            <a:r>
              <a:rPr lang="en-US" sz="2000" b="1" dirty="0"/>
              <a:t>Creating a Training Label for Landing Outcomes</a:t>
            </a:r>
          </a:p>
          <a:p>
            <a:pPr marL="0" indent="0">
              <a:buNone/>
            </a:pPr>
            <a:r>
              <a:rPr lang="en-US" sz="2000" dirty="0"/>
              <a:t>A new training label column, ‘class’, was introduced to classify landing results, where successful landings = 1 and failed landings = 0.</a:t>
            </a:r>
          </a:p>
          <a:p>
            <a:pPr marL="0" indent="0">
              <a:buNone/>
            </a:pPr>
            <a:r>
              <a:rPr lang="en-US" sz="2000" dirty="0"/>
              <a:t>The </a:t>
            </a:r>
            <a:r>
              <a:rPr lang="en-US" sz="2000" dirty="0"/>
              <a:t>‘Outcome’ column consists of two components: ‘Mission Outcome’ and ‘Landing Location’. The ‘class’ column is assigned a value of 1 if the ‘Mission Outcome’ is True, and 0 otherwise.</a:t>
            </a:r>
          </a:p>
          <a:p>
            <a:r>
              <a:rPr lang="en-US" sz="2000" dirty="0"/>
              <a:t>Value Mapping:</a:t>
            </a:r>
          </a:p>
          <a:p>
            <a:pPr marL="0" indent="0">
              <a:buNone/>
            </a:pPr>
            <a:r>
              <a:rPr lang="en-US" sz="2000" dirty="0"/>
              <a:t>	- True </a:t>
            </a:r>
            <a:r>
              <a:rPr lang="en-US" sz="2000" dirty="0"/>
              <a:t>ASDS, True RTLS, True Ocean → 1</a:t>
            </a:r>
          </a:p>
          <a:p>
            <a:pPr marL="0" indent="0">
              <a:buNone/>
            </a:pPr>
            <a:r>
              <a:rPr lang="en-US" sz="2000" dirty="0"/>
              <a:t>	- None </a:t>
            </a:r>
            <a:r>
              <a:rPr lang="en-US" sz="2000" dirty="0" err="1"/>
              <a:t>None</a:t>
            </a:r>
            <a:r>
              <a:rPr lang="en-US" sz="2000" dirty="0"/>
              <a:t>, False ASDS, None ASDS, False Ocean, False RTLS → 0</a:t>
            </a:r>
          </a:p>
          <a:p>
            <a:r>
              <a:rPr lang="en-US" sz="2200" dirty="0" smtClean="0">
                <a:solidFill>
                  <a:schemeClr val="accent3">
                    <a:lumMod val="25000"/>
                  </a:schemeClr>
                </a:solidFill>
                <a:latin typeface="Abadi" panose="020B0604020104020204" pitchFamily="34" charset="0"/>
              </a:rPr>
              <a:t>Add </a:t>
            </a:r>
            <a:r>
              <a:rPr lang="en-US" sz="2200" dirty="0">
                <a:solidFill>
                  <a:schemeClr val="accent3">
                    <a:lumMod val="25000"/>
                  </a:schemeClr>
                </a:solidFill>
                <a:latin typeface="Abadi" panose="020B0604020104020204" pitchFamily="34" charset="0"/>
              </a:rPr>
              <a:t>the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414272"/>
            <a:ext cx="10836774" cy="4762691"/>
          </a:xfrm>
          <a:prstGeom prst="rect">
            <a:avLst/>
          </a:prstGeom>
        </p:spPr>
        <p:txBody>
          <a:bodyPr lIns="91440" tIns="45720" rIns="91440" bIns="45720" anchor="t"/>
          <a:lstStyle/>
          <a:p>
            <a:pPr marL="0" indent="0">
              <a:buNone/>
            </a:pPr>
            <a:r>
              <a:rPr lang="en-US" sz="1600" dirty="0" smtClean="0"/>
              <a:t>Exploratory </a:t>
            </a:r>
            <a:r>
              <a:rPr lang="en-US" sz="1600" dirty="0"/>
              <a:t>Data Analysis (EDA) was conducted on the following </a:t>
            </a:r>
            <a:r>
              <a:rPr lang="en-US" sz="1600" dirty="0"/>
              <a:t>variables: Flight Number, Payload Mass, Launch Site, Orbit, Class, and Year.</a:t>
            </a:r>
          </a:p>
          <a:p>
            <a:pPr marL="0" indent="0">
              <a:buNone/>
            </a:pPr>
            <a:r>
              <a:rPr lang="en-US" sz="1600" dirty="0"/>
              <a:t>Visualizations Used:</a:t>
            </a:r>
          </a:p>
          <a:p>
            <a:r>
              <a:rPr lang="en-US" sz="1600" dirty="0"/>
              <a:t>Flight Number vs. Payload Mass</a:t>
            </a:r>
          </a:p>
          <a:p>
            <a:r>
              <a:rPr lang="en-US" sz="1600" dirty="0"/>
              <a:t>Flight Number vs. Launch Site</a:t>
            </a:r>
          </a:p>
          <a:p>
            <a:r>
              <a:rPr lang="en-US" sz="1600" dirty="0"/>
              <a:t>Payload Mass vs. Launch Site</a:t>
            </a:r>
          </a:p>
          <a:p>
            <a:r>
              <a:rPr lang="en-US" sz="1600" dirty="0"/>
              <a:t>Orbit vs. Success Rate</a:t>
            </a:r>
          </a:p>
          <a:p>
            <a:r>
              <a:rPr lang="en-US" sz="1600" dirty="0"/>
              <a:t>Flight Number vs. Orbit</a:t>
            </a:r>
          </a:p>
          <a:p>
            <a:r>
              <a:rPr lang="en-US" sz="1600" dirty="0"/>
              <a:t>Payload Mass vs. Orbit</a:t>
            </a:r>
          </a:p>
          <a:p>
            <a:r>
              <a:rPr lang="en-US" sz="1600" dirty="0"/>
              <a:t>Yearly Success Trend</a:t>
            </a:r>
          </a:p>
          <a:p>
            <a:pPr marL="0" indent="0">
              <a:buNone/>
            </a:pPr>
            <a:r>
              <a:rPr lang="en-US" sz="1600" dirty="0"/>
              <a:t>Scatter plots, line graphs, and bar charts were utilized to examine relationships among th</a:t>
            </a:r>
            <a:r>
              <a:rPr lang="en-US" sz="1600" dirty="0"/>
              <a:t>ese variables. The goal was to determine any patterns or dependencies that could contribute to training an effective machine learning model.</a:t>
            </a:r>
          </a:p>
          <a:p>
            <a:pPr>
              <a:lnSpc>
                <a:spcPct val="100000"/>
              </a:lnSpc>
              <a:spcBef>
                <a:spcPts val="1400"/>
              </a:spcBef>
            </a:pPr>
            <a:endParaRPr lang="en-US" sz="1200" dirty="0" smtClean="0">
              <a:solidFill>
                <a:schemeClr val="accent3">
                  <a:lumMod val="25000"/>
                </a:schemeClr>
              </a:solidFill>
              <a:latin typeface="Abadi"/>
            </a:endParaRPr>
          </a:p>
          <a:p>
            <a:pPr>
              <a:lnSpc>
                <a:spcPct val="100000"/>
              </a:lnSpc>
              <a:spcBef>
                <a:spcPts val="1400"/>
              </a:spcBef>
            </a:pPr>
            <a:r>
              <a:rPr lang="en-US" sz="1200" dirty="0" smtClean="0">
                <a:solidFill>
                  <a:schemeClr val="accent3">
                    <a:lumMod val="25000"/>
                  </a:schemeClr>
                </a:solidFill>
                <a:latin typeface="Abadi" panose="020B0604020104020204" pitchFamily="34" charset="0"/>
              </a:rPr>
              <a:t>Add </a:t>
            </a:r>
            <a:r>
              <a:rPr lang="en-US" sz="1200" dirty="0">
                <a:solidFill>
                  <a:schemeClr val="accent3">
                    <a:lumMod val="25000"/>
                  </a:schemeClr>
                </a:solidFill>
                <a:latin typeface="Abadi" panose="020B0604020104020204" pitchFamily="34" charset="0"/>
              </a:rPr>
              <a:t>the </a:t>
            </a:r>
            <a:r>
              <a:rPr lang="en-US" sz="1200" dirty="0" err="1">
                <a:solidFill>
                  <a:schemeClr val="accent3">
                    <a:lumMod val="25000"/>
                  </a:schemeClr>
                </a:solidFill>
                <a:latin typeface="Abadi" panose="020B0604020104020204" pitchFamily="34" charset="0"/>
              </a:rPr>
              <a:t>GitHub</a:t>
            </a:r>
            <a:r>
              <a:rPr lang="en-US" sz="1200" dirty="0">
                <a:solidFill>
                  <a:schemeClr val="accent3">
                    <a:lumMod val="25000"/>
                  </a:schemeClr>
                </a:solidFill>
                <a:latin typeface="Abadi" panose="020B0604020104020204" pitchFamily="34" charset="0"/>
              </a:rPr>
              <a:t> URL of your completed EDA with data visualization notebook, as an external reference and peer-review purpose</a:t>
            </a:r>
          </a:p>
          <a:p>
            <a:endParaRPr lang="en-US" sz="1200"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r>
              <a:rPr lang="en-US" sz="2400" dirty="0"/>
              <a:t>The dataset was imported into an IBM DB2 Database and accessed using SQL-Python integration.</a:t>
            </a:r>
          </a:p>
          <a:p>
            <a:r>
              <a:rPr lang="en-US" sz="2400" dirty="0"/>
              <a:t>SQL queries were executed to gain deeper insights into the dataset. The queries retrieved details such as launch site names, mission outcomes, payload sizes for different customers, booster versions, and landing outcomes.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r>
              <a:rPr lang="en-US" sz="2400" dirty="0"/>
              <a:t>Folium maps were used to pinpoint launch sites, successful and failed landings, and demonstrate proximity to key locations such as railways, highways, coastlines, and cities.</a:t>
            </a:r>
          </a:p>
          <a:p>
            <a:r>
              <a:rPr lang="en-US" sz="2400" dirty="0"/>
              <a:t>These visualizations help analyze the strategic placement of launch sites and illustrate the correlation between landing success and geographic location.</a:t>
            </a:r>
          </a:p>
          <a:p>
            <a:pPr marL="0" indent="0">
              <a:buNone/>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Add </a:t>
            </a:r>
            <a:r>
              <a:rPr lang="en-US" sz="2200" dirty="0">
                <a:solidFill>
                  <a:schemeClr val="accent3">
                    <a:lumMod val="25000"/>
                  </a:schemeClr>
                </a:solidFill>
                <a:latin typeface="Abadi" panose="020B0604020104020204" pitchFamily="34" charset="0"/>
              </a:rPr>
              <a:t>the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URL 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lnSpcReduction="10000"/>
          </a:bodyPr>
          <a:lstStyle/>
          <a:p>
            <a:pPr marL="0" indent="0">
              <a:buNone/>
            </a:pPr>
            <a:r>
              <a:rPr lang="en-US" sz="2400" dirty="0"/>
              <a:t>Dashboard Visualizations</a:t>
            </a:r>
          </a:p>
          <a:p>
            <a:r>
              <a:rPr lang="en-US" sz="2400" dirty="0"/>
              <a:t>The dashboard features a pie chart and a scatter plot for data analysis.</a:t>
            </a:r>
          </a:p>
          <a:p>
            <a:r>
              <a:rPr lang="en-US" sz="2400" dirty="0"/>
              <a:t>The pie chart allows users to view the distribution of successful landings across all launch sites or focus on individual launch site success rates.</a:t>
            </a:r>
          </a:p>
          <a:p>
            <a:r>
              <a:rPr lang="en-US" sz="2400" dirty="0"/>
              <a:t>The scatter plot provides insights by selecting either all launch sites or a specific site, with payload mass adjustable via a slider ranging from 0 to 10,000 kg.</a:t>
            </a:r>
          </a:p>
          <a:p>
            <a:r>
              <a:rPr lang="en-US" sz="2400" dirty="0"/>
              <a:t>The pie chart helps visualize the success rates of different launch sites, while the scatter plot reveals patterns in landing success based on launch site, payload mass, and booster version category.</a:t>
            </a: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Add the </a:t>
            </a:r>
            <a:r>
              <a:rPr lang="en-US" sz="2200" dirty="0" err="1" smtClean="0">
                <a:solidFill>
                  <a:schemeClr val="accent3">
                    <a:lumMod val="25000"/>
                  </a:schemeClr>
                </a:solidFill>
                <a:latin typeface="Abadi" panose="020B0604020104020204" pitchFamily="34" charset="0"/>
              </a:rPr>
              <a:t>GitHub</a:t>
            </a:r>
            <a:r>
              <a:rPr lang="en-US" sz="2200" dirty="0" smtClean="0">
                <a:solidFill>
                  <a:schemeClr val="accent3">
                    <a:lumMod val="25000"/>
                  </a:schemeClr>
                </a:solidFill>
                <a:latin typeface="Abadi" panose="020B0604020104020204" pitchFamily="34" charset="0"/>
              </a:rPr>
              <a:t> URL of your completed </a:t>
            </a:r>
            <a:r>
              <a:rPr lang="en-US" sz="2200" dirty="0" err="1" smtClean="0">
                <a:solidFill>
                  <a:schemeClr val="accent3">
                    <a:lumMod val="25000"/>
                  </a:schemeClr>
                </a:solidFill>
                <a:latin typeface="Abadi" panose="020B0604020104020204" pitchFamily="34" charset="0"/>
              </a:rPr>
              <a:t>Plotly</a:t>
            </a:r>
            <a:r>
              <a:rPr lang="en-US" sz="2200" dirty="0" smtClean="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511808"/>
            <a:ext cx="10166214" cy="4665155"/>
          </a:xfrm>
          <a:prstGeom prst="rect">
            <a:avLst/>
          </a:prstGeom>
        </p:spPr>
        <p:txBody>
          <a:bodyPr>
            <a:normAutofit/>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Add </a:t>
            </a:r>
            <a:r>
              <a:rPr lang="en-US" sz="2200" dirty="0">
                <a:solidFill>
                  <a:schemeClr val="accent3">
                    <a:lumMod val="25000"/>
                  </a:schemeClr>
                </a:solidFill>
                <a:latin typeface="Abadi" panose="020B0604020104020204" pitchFamily="34" charset="0"/>
              </a:rPr>
              <a:t>the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URL of your completed predictive analysis lab, as an external reference and peer-review purpose</a:t>
            </a:r>
          </a:p>
          <a:p>
            <a:endParaRPr lang="en-US" dirty="0"/>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5104" y="1336208"/>
            <a:ext cx="7693152" cy="3552784"/>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a:t>
            </a:r>
            <a:r>
              <a:rPr lang="en-US" sz="2200" dirty="0" smtClean="0">
                <a:solidFill>
                  <a:schemeClr val="accent3">
                    <a:lumMod val="25000"/>
                  </a:schemeClr>
                </a:solidFill>
                <a:latin typeface="Abadi"/>
              </a:rPr>
              <a:t>Summary </a:t>
            </a:r>
            <a:endParaRPr lang="en-US" sz="2200" dirty="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a:rPr>
              <a:t>Introduction </a:t>
            </a:r>
            <a:endParaRPr lang="en-US" sz="2200" dirty="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a:rPr>
              <a:t>Methodology </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903" y="1560576"/>
            <a:ext cx="10326708" cy="4866635"/>
          </a:xfrm>
          <a:prstGeom prst="rect">
            <a:avLst/>
          </a:prstGeom>
        </p:spPr>
        <p:txBody>
          <a:bodyPr lIns="91440" tIns="45720" rIns="91440" bIns="45720" anchor="t">
            <a:normAutofit fontScale="4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5000" dirty="0">
                <a:solidFill>
                  <a:schemeClr val="accent3">
                    <a:lumMod val="25000"/>
                  </a:schemeClr>
                </a:solidFill>
                <a:latin typeface="Abadi" panose="020B0604020104020204" pitchFamily="34" charset="0"/>
              </a:rPr>
              <a:t>Data was collected from the public </a:t>
            </a:r>
            <a:r>
              <a:rPr lang="en-US" sz="5000" dirty="0" err="1">
                <a:solidFill>
                  <a:schemeClr val="accent3">
                    <a:lumMod val="25000"/>
                  </a:schemeClr>
                </a:solidFill>
                <a:latin typeface="Abadi" panose="020B0604020104020204" pitchFamily="34" charset="0"/>
              </a:rPr>
              <a:t>SpaceX</a:t>
            </a:r>
            <a:r>
              <a:rPr lang="en-US" sz="5000" dirty="0">
                <a:solidFill>
                  <a:schemeClr val="accent3">
                    <a:lumMod val="25000"/>
                  </a:schemeClr>
                </a:solidFill>
                <a:latin typeface="Abadi" panose="020B0604020104020204" pitchFamily="34" charset="0"/>
              </a:rPr>
              <a:t> API and the </a:t>
            </a:r>
            <a:r>
              <a:rPr lang="en-US" sz="5000" dirty="0" err="1">
                <a:solidFill>
                  <a:schemeClr val="accent3">
                    <a:lumMod val="25000"/>
                  </a:schemeClr>
                </a:solidFill>
                <a:latin typeface="Abadi" panose="020B0604020104020204" pitchFamily="34" charset="0"/>
              </a:rPr>
              <a:t>SpaceX</a:t>
            </a:r>
            <a:r>
              <a:rPr lang="en-US" sz="5000" dirty="0">
                <a:solidFill>
                  <a:schemeClr val="accent3">
                    <a:lumMod val="25000"/>
                  </a:schemeClr>
                </a:solidFill>
                <a:latin typeface="Abadi" panose="020B0604020104020204" pitchFamily="34" charset="0"/>
              </a:rPr>
              <a:t> Wikipedia page, followed by the creation of a ‘class’ column to categorize successful landings. SQL queries, visualizations, folium maps, and dashboards were used for data exploration. Key columns were selected as features, and categorical variables were converted into binary values using one-hot encoding. The dataset was standardized, and </a:t>
            </a:r>
            <a:r>
              <a:rPr lang="en-US" sz="5000" dirty="0" err="1">
                <a:solidFill>
                  <a:schemeClr val="accent3">
                    <a:lumMod val="25000"/>
                  </a:schemeClr>
                </a:solidFill>
                <a:latin typeface="Abadi" panose="020B0604020104020204" pitchFamily="34" charset="0"/>
              </a:rPr>
              <a:t>GridSearchCV</a:t>
            </a:r>
            <a:r>
              <a:rPr lang="en-US" sz="5000" dirty="0">
                <a:solidFill>
                  <a:schemeClr val="accent3">
                    <a:lumMod val="25000"/>
                  </a:schemeClr>
                </a:solidFill>
                <a:latin typeface="Abadi" panose="020B0604020104020204" pitchFamily="34" charset="0"/>
              </a:rPr>
              <a:t> was applied to optimize </a:t>
            </a:r>
            <a:r>
              <a:rPr lang="en-US" sz="5000" dirty="0" err="1">
                <a:solidFill>
                  <a:schemeClr val="accent3">
                    <a:lumMod val="25000"/>
                  </a:schemeClr>
                </a:solidFill>
                <a:latin typeface="Abadi" panose="020B0604020104020204" pitchFamily="34" charset="0"/>
              </a:rPr>
              <a:t>hyperparameters</a:t>
            </a:r>
            <a:r>
              <a:rPr lang="en-US" sz="5000" dirty="0">
                <a:solidFill>
                  <a:schemeClr val="accent3">
                    <a:lumMod val="25000"/>
                  </a:schemeClr>
                </a:solidFill>
                <a:latin typeface="Abadi" panose="020B0604020104020204" pitchFamily="34" charset="0"/>
              </a:rPr>
              <a:t> for machine learning models. Model accuracy scores were visualized for comparison.</a:t>
            </a:r>
          </a:p>
          <a:p>
            <a:pPr>
              <a:lnSpc>
                <a:spcPct val="100000"/>
              </a:lnSpc>
              <a:spcBef>
                <a:spcPts val="1400"/>
              </a:spcBef>
            </a:pPr>
            <a:endParaRPr lang="en-US" sz="5000" dirty="0">
              <a:solidFill>
                <a:schemeClr val="accent3">
                  <a:lumMod val="25000"/>
                </a:schemeClr>
              </a:solidFill>
              <a:latin typeface="Abadi" panose="020B0604020104020204" pitchFamily="34" charset="0"/>
            </a:endParaRPr>
          </a:p>
          <a:p>
            <a:pPr>
              <a:lnSpc>
                <a:spcPct val="100000"/>
              </a:lnSpc>
              <a:spcBef>
                <a:spcPts val="1400"/>
              </a:spcBef>
            </a:pPr>
            <a:r>
              <a:rPr lang="en-US" sz="5000" dirty="0">
                <a:solidFill>
                  <a:schemeClr val="accent3">
                    <a:lumMod val="25000"/>
                  </a:schemeClr>
                </a:solidFill>
                <a:latin typeface="Abadi" panose="020B0604020104020204" pitchFamily="34" charset="0"/>
              </a:rPr>
              <a:t>Four machine learning models—Logistic Regression, Support Vector Machine, Decision Tree Classifier, and K-Nearest Neighbors—were </a:t>
            </a:r>
            <a:r>
              <a:rPr lang="en-US" sz="5000" dirty="0" err="1" smtClean="0">
                <a:solidFill>
                  <a:schemeClr val="accent3">
                    <a:lumMod val="25000"/>
                  </a:schemeClr>
                </a:solidFill>
                <a:latin typeface="Abadi" panose="020B0604020104020204" pitchFamily="34" charset="0"/>
              </a:rPr>
              <a:t>implemented,logistic</a:t>
            </a:r>
            <a:r>
              <a:rPr lang="en-US" sz="5000" dirty="0" smtClean="0">
                <a:solidFill>
                  <a:schemeClr val="accent3">
                    <a:lumMod val="25000"/>
                  </a:schemeClr>
                </a:solidFill>
                <a:latin typeface="Abadi" panose="020B0604020104020204" pitchFamily="34" charset="0"/>
              </a:rPr>
              <a:t> regression, SVM and KNN presented accuracy of 80% but Decision tree classifier presented an accuracy of 88%. </a:t>
            </a:r>
            <a:r>
              <a:rPr lang="en-US" sz="5000" dirty="0">
                <a:solidFill>
                  <a:schemeClr val="accent3">
                    <a:lumMod val="25000"/>
                  </a:schemeClr>
                </a:solidFill>
                <a:latin typeface="Abadi" panose="020B0604020104020204" pitchFamily="34" charset="0"/>
              </a:rPr>
              <a:t>However, all models exhibited a tendency to </a:t>
            </a:r>
            <a:r>
              <a:rPr lang="en-US" sz="5000" dirty="0" err="1">
                <a:solidFill>
                  <a:schemeClr val="accent3">
                    <a:lumMod val="25000"/>
                  </a:schemeClr>
                </a:solidFill>
                <a:latin typeface="Abadi" panose="020B0604020104020204" pitchFamily="34" charset="0"/>
              </a:rPr>
              <a:t>overpredict</a:t>
            </a:r>
            <a:r>
              <a:rPr lang="en-US" sz="5000" dirty="0">
                <a:solidFill>
                  <a:schemeClr val="accent3">
                    <a:lumMod val="25000"/>
                  </a:schemeClr>
                </a:solidFill>
                <a:latin typeface="Abadi" panose="020B0604020104020204" pitchFamily="34" charset="0"/>
              </a:rPr>
              <a:t> successful landings. Improving model performance would require additional data for better classification and accuracy.</a:t>
            </a:r>
          </a:p>
          <a:p>
            <a:pPr>
              <a:lnSpc>
                <a:spcPct val="100000"/>
              </a:lnSpc>
              <a:spcBef>
                <a:spcPts val="1400"/>
              </a:spcBef>
            </a:pPr>
            <a:endParaRPr lang="en-US" sz="5000" dirty="0">
              <a:solidFill>
                <a:schemeClr val="accent3">
                  <a:lumMod val="25000"/>
                </a:schemeClr>
              </a:solidFill>
              <a:latin typeface="Abadi" panose="020B0604020104020204" pitchFamily="34" charset="0"/>
            </a:endParaRPr>
          </a:p>
          <a:p>
            <a:pPr>
              <a:lnSpc>
                <a:spcPct val="100000"/>
              </a:lnSpc>
              <a:spcBef>
                <a:spcPts val="1400"/>
              </a:spcBef>
            </a:pPr>
            <a:endParaRPr lang="en-US" sz="5000" dirty="0">
              <a:solidFill>
                <a:schemeClr val="accent3">
                  <a:lumMod val="25000"/>
                </a:schemeClr>
              </a:solidFill>
              <a:latin typeface="Abadi" panose="020B0604020104020204" pitchFamily="34" charset="0"/>
            </a:endParaRPr>
          </a:p>
          <a:p>
            <a:pPr>
              <a:lnSpc>
                <a:spcPct val="100000"/>
              </a:lnSpc>
              <a:spcBef>
                <a:spcPts val="1400"/>
              </a:spcBef>
            </a:pPr>
            <a:endParaRPr lang="en-US" sz="5000" dirty="0">
              <a:solidFill>
                <a:schemeClr val="accent3">
                  <a:lumMod val="25000"/>
                </a:schemeClr>
              </a:solidFill>
              <a:latin typeface="Abadi" panose="020B0604020104020204" pitchFamily="34" charset="0"/>
            </a:endParaRPr>
          </a:p>
          <a:p>
            <a:pPr>
              <a:lnSpc>
                <a:spcPct val="100000"/>
              </a:lnSpc>
              <a:spcBef>
                <a:spcPts val="1400"/>
              </a:spcBef>
            </a:pPr>
            <a:endParaRPr lang="en-US" sz="4800" dirty="0">
              <a:solidFill>
                <a:schemeClr val="accent3">
                  <a:lumMod val="25000"/>
                </a:schemeClr>
              </a:solidFill>
              <a:latin typeface="Abadi" panose="020B0604020104020204" pitchFamily="34" charset="0"/>
            </a:endParaRPr>
          </a:p>
          <a:p>
            <a:pPr>
              <a:lnSpc>
                <a:spcPct val="100000"/>
              </a:lnSpc>
              <a:spcBef>
                <a:spcPts val="1400"/>
              </a:spcBef>
            </a:pPr>
            <a:endParaRPr lang="en-US" sz="4800" dirty="0">
              <a:solidFill>
                <a:schemeClr val="accent3">
                  <a:lumMod val="25000"/>
                </a:schemeClr>
              </a:solidFill>
              <a:latin typeface="Abadi" panose="020B0604020104020204" pitchFamily="34" charset="0"/>
            </a:endParaRPr>
          </a:p>
          <a:p>
            <a:pPr>
              <a:lnSpc>
                <a:spcPct val="100000"/>
              </a:lnSpc>
              <a:spcBef>
                <a:spcPts val="1400"/>
              </a:spcBef>
            </a:pPr>
            <a:endParaRPr lang="en-US" sz="48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901595" y="1438656"/>
            <a:ext cx="10965079" cy="307238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000" dirty="0" smtClean="0">
                <a:solidFill>
                  <a:schemeClr val="accent3">
                    <a:lumMod val="25000"/>
                  </a:schemeClr>
                </a:solidFill>
                <a:latin typeface="Abadi" panose="020B0604020104020204" pitchFamily="34" charset="0"/>
              </a:rPr>
              <a:t>Background</a:t>
            </a:r>
          </a:p>
          <a:p>
            <a:pPr>
              <a:spcBef>
                <a:spcPts val="1400"/>
              </a:spcBef>
            </a:pPr>
            <a:r>
              <a:rPr lang="en-US" sz="2000" dirty="0" err="1" smtClean="0">
                <a:solidFill>
                  <a:schemeClr val="accent3">
                    <a:lumMod val="25000"/>
                  </a:schemeClr>
                </a:solidFill>
                <a:latin typeface="Abadi" panose="020B0604020104020204" pitchFamily="34" charset="0"/>
              </a:rPr>
              <a:t>SpaceX</a:t>
            </a:r>
            <a:r>
              <a:rPr lang="en-US" sz="2000" dirty="0" smtClean="0">
                <a:solidFill>
                  <a:schemeClr val="accent3">
                    <a:lumMod val="25000"/>
                  </a:schemeClr>
                </a:solidFill>
                <a:latin typeface="Abadi" panose="020B0604020104020204" pitchFamily="34" charset="0"/>
              </a:rPr>
              <a:t> </a:t>
            </a:r>
            <a:r>
              <a:rPr lang="en-US" sz="2000" dirty="0">
                <a:solidFill>
                  <a:schemeClr val="accent3">
                    <a:lumMod val="25000"/>
                  </a:schemeClr>
                </a:solidFill>
                <a:latin typeface="Abadi" panose="020B0604020104020204" pitchFamily="34" charset="0"/>
              </a:rPr>
              <a:t>offers the most competitive pricing, with launch costs at $62 million compared to $165 million USD from competitors. This cost advantage is primarily due to its ability to recover and reuse the first stage of the rocket. Now, </a:t>
            </a:r>
            <a:r>
              <a:rPr lang="en-US" sz="2000" dirty="0" err="1">
                <a:solidFill>
                  <a:schemeClr val="accent3">
                    <a:lumMod val="25000"/>
                  </a:schemeClr>
                </a:solidFill>
                <a:latin typeface="Abadi" panose="020B0604020104020204" pitchFamily="34" charset="0"/>
              </a:rPr>
              <a:t>SpaceY</a:t>
            </a:r>
            <a:r>
              <a:rPr lang="en-US" sz="2000" dirty="0">
                <a:solidFill>
                  <a:schemeClr val="accent3">
                    <a:lumMod val="25000"/>
                  </a:schemeClr>
                </a:solidFill>
                <a:latin typeface="Abadi" panose="020B0604020104020204" pitchFamily="34" charset="0"/>
              </a:rPr>
              <a:t> aims to enter the market and compete with </a:t>
            </a:r>
            <a:r>
              <a:rPr lang="en-US" sz="2000" dirty="0" err="1">
                <a:solidFill>
                  <a:schemeClr val="accent3">
                    <a:lumMod val="25000"/>
                  </a:schemeClr>
                </a:solidFill>
                <a:latin typeface="Abadi" panose="020B0604020104020204" pitchFamily="34" charset="0"/>
              </a:rPr>
              <a:t>SpaceX</a:t>
            </a:r>
            <a:r>
              <a:rPr lang="en-US" sz="2000" dirty="0">
                <a:solidFill>
                  <a:schemeClr val="accent3">
                    <a:lumMod val="25000"/>
                  </a:schemeClr>
                </a:solidFill>
                <a:latin typeface="Abadi" panose="020B0604020104020204" pitchFamily="34" charset="0"/>
              </a:rPr>
              <a:t> by adopting a similar approach.</a:t>
            </a:r>
          </a:p>
          <a:p>
            <a:pPr marL="0" indent="0">
              <a:spcBef>
                <a:spcPts val="1400"/>
              </a:spcBef>
              <a:buNone/>
            </a:pPr>
            <a:r>
              <a:rPr lang="en-US" sz="2000" dirty="0" smtClean="0">
                <a:solidFill>
                  <a:schemeClr val="accent3">
                    <a:lumMod val="25000"/>
                  </a:schemeClr>
                </a:solidFill>
                <a:latin typeface="Abadi" panose="020B0604020104020204" pitchFamily="34" charset="0"/>
              </a:rPr>
              <a:t>Problem</a:t>
            </a:r>
          </a:p>
          <a:p>
            <a:pPr>
              <a:spcBef>
                <a:spcPts val="1400"/>
              </a:spcBef>
            </a:pPr>
            <a:r>
              <a:rPr lang="en-US" sz="2000" dirty="0">
                <a:solidFill>
                  <a:schemeClr val="accent3">
                    <a:lumMod val="25000"/>
                  </a:schemeClr>
                </a:solidFill>
                <a:latin typeface="Abadi" panose="020B0604020104020204" pitchFamily="34" charset="0"/>
              </a:rPr>
              <a:t>Space Y tasks us to train a machine learning model to  predict successful Stage 1 recovery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xmlns=""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xmlns=""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xmlns=""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8800" dirty="0">
                <a:solidFill>
                  <a:schemeClr val="accent3">
                    <a:lumMod val="25000"/>
                  </a:schemeClr>
                </a:solidFill>
                <a:latin typeface="Abadi"/>
              </a:rPr>
              <a:t>Combined data from </a:t>
            </a:r>
            <a:r>
              <a:rPr lang="en-US" sz="8800" dirty="0" err="1">
                <a:solidFill>
                  <a:schemeClr val="accent3">
                    <a:lumMod val="25000"/>
                  </a:schemeClr>
                </a:solidFill>
                <a:latin typeface="Abadi"/>
              </a:rPr>
              <a:t>SpaceX</a:t>
            </a:r>
            <a:r>
              <a:rPr lang="en-US" sz="8800" dirty="0">
                <a:solidFill>
                  <a:schemeClr val="accent3">
                    <a:lumMod val="25000"/>
                  </a:schemeClr>
                </a:solidFill>
                <a:latin typeface="Abadi"/>
              </a:rPr>
              <a:t> public API and </a:t>
            </a:r>
            <a:r>
              <a:rPr lang="en-US" sz="8800" dirty="0" err="1">
                <a:solidFill>
                  <a:schemeClr val="accent3">
                    <a:lumMod val="25000"/>
                  </a:schemeClr>
                </a:solidFill>
                <a:latin typeface="Abadi"/>
              </a:rPr>
              <a:t>SpaceX</a:t>
            </a:r>
            <a:r>
              <a:rPr lang="en-US" sz="8800" dirty="0">
                <a:solidFill>
                  <a:schemeClr val="accent3">
                    <a:lumMod val="25000"/>
                  </a:schemeClr>
                </a:solidFill>
                <a:latin typeface="Abadi"/>
              </a:rPr>
              <a:t> Wikipedia </a:t>
            </a:r>
            <a:r>
              <a:rPr lang="en-US" sz="8800" dirty="0">
                <a:solidFill>
                  <a:schemeClr val="accent3">
                    <a:lumMod val="25000"/>
                  </a:schemeClr>
                </a:solidFill>
                <a:latin typeface="Abadi"/>
              </a:rPr>
              <a:t>page</a:t>
            </a:r>
          </a:p>
          <a:p>
            <a:pPr>
              <a:lnSpc>
                <a:spcPct val="120000"/>
              </a:lnSpc>
              <a:spcBef>
                <a:spcPts val="1400"/>
              </a:spcBef>
            </a:pPr>
            <a:r>
              <a:rPr lang="en-US" sz="8800" dirty="0" smtClean="0">
                <a:solidFill>
                  <a:schemeClr val="accent3">
                    <a:lumMod val="25000"/>
                  </a:schemeClr>
                </a:solidFill>
                <a:latin typeface="Abadi"/>
              </a:rPr>
              <a:t>Perform </a:t>
            </a:r>
            <a:r>
              <a:rPr lang="en-US" sz="8800" dirty="0">
                <a:solidFill>
                  <a:schemeClr val="accent3">
                    <a:lumMod val="25000"/>
                  </a:schemeClr>
                </a:solidFill>
                <a:latin typeface="Abadi"/>
              </a:rPr>
              <a:t>data wrangling</a:t>
            </a:r>
          </a:p>
          <a:p>
            <a:pPr lvl="1">
              <a:lnSpc>
                <a:spcPct val="120000"/>
              </a:lnSpc>
              <a:spcBef>
                <a:spcPts val="1400"/>
              </a:spcBef>
            </a:pPr>
            <a:r>
              <a:rPr lang="en-US" sz="8800" dirty="0">
                <a:solidFill>
                  <a:schemeClr val="accent3">
                    <a:lumMod val="25000"/>
                  </a:schemeClr>
                </a:solidFill>
                <a:latin typeface="Abadi"/>
              </a:rPr>
              <a:t>Classifying true landings as successful and unsuccessful </a:t>
            </a:r>
            <a:r>
              <a:rPr lang="en-US" sz="8800" dirty="0">
                <a:solidFill>
                  <a:schemeClr val="accent3">
                    <a:lumMod val="25000"/>
                  </a:schemeClr>
                </a:solidFill>
                <a:latin typeface="Abadi"/>
              </a:rPr>
              <a:t>otherwise</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8800" dirty="0" smtClean="0">
                <a:solidFill>
                  <a:schemeClr val="accent3">
                    <a:lumMod val="25000"/>
                  </a:schemeClr>
                </a:solidFill>
                <a:latin typeface="Abadi"/>
              </a:rPr>
              <a:t>Fine tuned and trained </a:t>
            </a:r>
            <a:r>
              <a:rPr lang="en-US" sz="8800" dirty="0">
                <a:solidFill>
                  <a:schemeClr val="accent3">
                    <a:lumMod val="25000"/>
                  </a:schemeClr>
                </a:solidFill>
                <a:latin typeface="Abadi"/>
              </a:rPr>
              <a:t>models using </a:t>
            </a:r>
            <a:r>
              <a:rPr lang="en-US" sz="8800" dirty="0" err="1">
                <a:solidFill>
                  <a:schemeClr val="accent3">
                    <a:lumMod val="25000"/>
                  </a:schemeClr>
                </a:solidFill>
                <a:latin typeface="Abadi"/>
              </a:rPr>
              <a:t>GridSearchCV</a:t>
            </a:r>
            <a:endParaRPr lang="en-US" sz="8800" dirty="0">
              <a:solidFill>
                <a:schemeClr val="accent3">
                  <a:lumMod val="25000"/>
                </a:schemeClr>
              </a:solidFill>
              <a:latin typeface="Abadi"/>
            </a:endParaRPr>
          </a:p>
          <a:p>
            <a:pPr lvl="1">
              <a:lnSpc>
                <a:spcPct val="120000"/>
              </a:lnSpc>
              <a:spcBef>
                <a:spcPts val="1400"/>
              </a:spcBef>
            </a:pPr>
            <a:endParaRPr lang="en-US" sz="7600" dirty="0" smtClean="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10515600" cy="4351338"/>
          </a:xfrm>
          <a:prstGeom prst="rect">
            <a:avLst/>
          </a:prstGeom>
        </p:spPr>
        <p:txBody>
          <a:bodyPr/>
          <a:lstStyle/>
          <a:p>
            <a:r>
              <a:rPr lang="en-US" sz="2000" b="1" dirty="0"/>
              <a:t>Data Collection Process</a:t>
            </a:r>
          </a:p>
          <a:p>
            <a:r>
              <a:rPr lang="en-US" sz="2000" dirty="0"/>
              <a:t>The data was gathered through a combination of API requests from </a:t>
            </a:r>
            <a:r>
              <a:rPr lang="en-US" sz="2000" dirty="0" err="1"/>
              <a:t>SpaceX’s</a:t>
            </a:r>
            <a:r>
              <a:rPr lang="en-US" sz="2000" dirty="0"/>
              <a:t> public API and web scraping from a table in </a:t>
            </a:r>
            <a:r>
              <a:rPr lang="en-US" sz="2000" dirty="0" err="1"/>
              <a:t>SpaceX’s</a:t>
            </a:r>
            <a:r>
              <a:rPr lang="en-US" sz="2000" dirty="0"/>
              <a:t> Wikipedia page.</a:t>
            </a:r>
          </a:p>
          <a:p>
            <a:r>
              <a:rPr lang="en-US" sz="2000" dirty="0"/>
              <a:t>The upcoming slide will illustrate the flowchart outlining the API data collection process, while the following slide will depict the flowchart for web scraping.</a:t>
            </a:r>
          </a:p>
          <a:p>
            <a:r>
              <a:rPr lang="en-US" sz="2000" b="1" dirty="0" err="1"/>
              <a:t>SpaceX</a:t>
            </a:r>
            <a:r>
              <a:rPr lang="en-US" sz="2000" b="1" dirty="0"/>
              <a:t> API Data Columns:</a:t>
            </a:r>
          </a:p>
          <a:p>
            <a:r>
              <a:rPr lang="en-US" sz="2000" dirty="0" err="1"/>
              <a:t>FlightNumber</a:t>
            </a:r>
            <a:r>
              <a:rPr lang="en-US" sz="2000" dirty="0"/>
              <a:t>, Date, </a:t>
            </a:r>
            <a:r>
              <a:rPr lang="en-US" sz="2000" dirty="0" err="1"/>
              <a:t>BoosterVersion</a:t>
            </a:r>
            <a:r>
              <a:rPr lang="en-US" sz="2000" dirty="0"/>
              <a:t>, </a:t>
            </a:r>
            <a:r>
              <a:rPr lang="en-US" sz="2000" dirty="0" err="1"/>
              <a:t>PayloadMass</a:t>
            </a:r>
            <a:r>
              <a:rPr lang="en-US" sz="2000" dirty="0"/>
              <a:t>, Orbit, </a:t>
            </a:r>
            <a:r>
              <a:rPr lang="en-US" sz="2000" dirty="0" err="1"/>
              <a:t>LaunchSite</a:t>
            </a:r>
            <a:r>
              <a:rPr lang="en-US" sz="2000" dirty="0"/>
              <a:t>, Outcome, Flights, </a:t>
            </a:r>
            <a:r>
              <a:rPr lang="en-US" sz="2000" dirty="0" err="1"/>
              <a:t>GridFins</a:t>
            </a:r>
            <a:r>
              <a:rPr lang="en-US" sz="2000" dirty="0"/>
              <a:t>, Reused, Legs, </a:t>
            </a:r>
            <a:r>
              <a:rPr lang="en-US" sz="2000" dirty="0" err="1"/>
              <a:t>LandingPad</a:t>
            </a:r>
            <a:r>
              <a:rPr lang="en-US" sz="2000" dirty="0"/>
              <a:t>, Block, </a:t>
            </a:r>
            <a:r>
              <a:rPr lang="en-US" sz="2000" dirty="0" err="1"/>
              <a:t>ReusedCount</a:t>
            </a:r>
            <a:r>
              <a:rPr lang="en-US" sz="2000" dirty="0"/>
              <a:t>, Serial, Longitude, Latitude</a:t>
            </a:r>
          </a:p>
          <a:p>
            <a:r>
              <a:rPr lang="en-US" sz="2000" b="1" dirty="0"/>
              <a:t>Wikipedia Web Scraping Data Columns:</a:t>
            </a:r>
          </a:p>
          <a:p>
            <a:r>
              <a:rPr lang="en-US" sz="2000" dirty="0"/>
              <a:t>Flight No., Launch Site, Payload, </a:t>
            </a:r>
            <a:r>
              <a:rPr lang="en-US" sz="2000" dirty="0" err="1"/>
              <a:t>PayloadMass</a:t>
            </a:r>
            <a:r>
              <a:rPr lang="en-US" sz="2000" dirty="0"/>
              <a:t>, Orbit, Customer, Launch Outcome, Booster Version, Booster Landing, Date, Time</a:t>
            </a:r>
          </a:p>
          <a:p>
            <a:pPr marL="0" indent="0">
              <a:buNone/>
            </a:pPr>
            <a:endParaRPr lang="en-US" sz="2000" dirty="0"/>
          </a:p>
          <a:p>
            <a:pPr marL="0" indent="0">
              <a:buNone/>
            </a:pPr>
            <a:endParaRPr lang="en-US" sz="2000" dirty="0"/>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URL of the completed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0262" y="1792288"/>
            <a:ext cx="5891010" cy="342588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URL of the completed web scraping notebook, as an external reference and peer-review purpose</a:t>
            </a: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5651" y="1333690"/>
            <a:ext cx="5062321" cy="4557771"/>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122</TotalTime>
  <Words>1774</Words>
  <Application>Microsoft Office PowerPoint</Application>
  <PresentationFormat>Custom</PresentationFormat>
  <Paragraphs>260</Paragraphs>
  <Slides>47</Slides>
  <Notes>5</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User</cp:lastModifiedBy>
  <cp:revision>210</cp:revision>
  <dcterms:created xsi:type="dcterms:W3CDTF">2021-04-29T18:58:34Z</dcterms:created>
  <dcterms:modified xsi:type="dcterms:W3CDTF">2025-02-22T13:26:27Z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